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</p:sldIdLst>
  <p:sldSz cx="14630400" cy="8229600"/>
  <p:notesSz cx="8229600" cy="14630400"/>
  <p:embeddedFontLst>
    <p:embeddedFont>
      <p:font typeface="Cambria" panose="02040503050406030204" pitchFamily="18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8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6ACCD-A409-9DCF-D090-EB84180ED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486EF-94E4-782C-D0B1-FB8872F75C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A91CA-B2C0-51A8-3D0E-95B6BA4CA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A953F-C187-EFA7-7907-F258348E28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4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D8E45-3AA8-E6C2-28D7-99DF738E0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CD1AD5-D8FE-CB7A-3D64-F09C6F164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91A619-6569-728E-3EF0-F118118AF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E16A0-92AE-1D4C-CED4-A614C7AD33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10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C48BF-7FFD-3EB8-29D2-B22322581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4E064-C2C3-6A89-9684-1E988F89B1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277BB1-6CD0-3491-2926-812E4C77A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B0C46-9760-739C-D071-BB31B67A78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22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AE11B-F332-75A3-016E-2EC213F6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51993-263E-CC32-5DA4-4EA95B706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A911CD-5EB5-F12D-0D77-D1C25122E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DF9E1-6E2C-02C7-848E-E96DDF6A42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06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CC638-0F28-D0A3-F162-4F6CF95F7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487DB-E2D3-32DD-7454-EAD75FE302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4CD05D-D187-0B3F-855F-BCA0AC37B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0C890-2CC9-5DEB-D8DE-5FB52A0989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1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901434"/>
            <a:ext cx="58790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Universal Human Values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03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introduction to the core aspirations of sustained happiness and prosperity for all human beings.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948238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F7D57A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86420" y="5080873"/>
            <a:ext cx="17752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MM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4931331"/>
            <a:ext cx="399907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MOHAMMAD TAHIR MIRJI</a:t>
            </a:r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9B5-CE6D-BA04-ED2E-7D8395F0CBC7}"/>
              </a:ext>
            </a:extLst>
          </p:cNvPr>
          <p:cNvSpPr txBox="1"/>
          <p:nvPr/>
        </p:nvSpPr>
        <p:spPr>
          <a:xfrm>
            <a:off x="6521410" y="2995464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(BUHK408)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FD3F37-BE0B-665E-C4B6-168346C60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9" y="804862"/>
            <a:ext cx="7315200" cy="661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A0599AD-2E53-6B92-8BE6-60D07D81A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81F8E0D-1D60-1346-3255-0B1D9009CBD7}"/>
              </a:ext>
            </a:extLst>
          </p:cNvPr>
          <p:cNvSpPr/>
          <p:nvPr/>
        </p:nvSpPr>
        <p:spPr>
          <a:xfrm>
            <a:off x="641390" y="5444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Course Outcomes</a:t>
            </a:r>
            <a:endParaRPr lang="en-US" sz="44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923B7-5014-97C1-9980-6A99819A0F26}"/>
              </a:ext>
            </a:extLst>
          </p:cNvPr>
          <p:cNvSpPr txBox="1"/>
          <p:nvPr/>
        </p:nvSpPr>
        <p:spPr>
          <a:xfrm>
            <a:off x="761999" y="1109345"/>
            <a:ext cx="13495867" cy="7106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At the end of the course, students are expected to become more aware of themselves, and their surroundings (family, society, nature); </a:t>
            </a:r>
            <a:endParaRPr lang="en-US" sz="18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They would become more responsible in life, and in handling problems with sustainable solutions, while keeping human relationships and human nature in mind. </a:t>
            </a:r>
            <a:endParaRPr lang="en-US" sz="18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 They would have better critical ability.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They would also become sensitive to their commitment towards what they have understood (human values, human relationship and human society). </a:t>
            </a:r>
            <a:endParaRPr lang="en-US" sz="18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It is hoped that they would be able to apply what they have learnt to their own self in different day-to-day settings in real life, at least a beginning would be made in this direction. </a:t>
            </a:r>
            <a:endParaRPr lang="en-US" sz="18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IN" sz="18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Expected to impact common graduate attributes like: Positively 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1. Ethical human conduct 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2. Socially responsible behaviour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3. Holistic vision of life 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4. Environmentally responsible work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5. Having Competence and Capabilities for Maintaining Health and Hygiene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6. Appreciation and aspiration for excellence (merit) and gratitude for all 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11552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DBD72AE-F994-A740-5CAE-EE6390D69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C69E36E-D0CB-E49A-EFD6-6A716317CC1B}"/>
              </a:ext>
            </a:extLst>
          </p:cNvPr>
          <p:cNvSpPr/>
          <p:nvPr/>
        </p:nvSpPr>
        <p:spPr>
          <a:xfrm>
            <a:off x="641390" y="5444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Course Outcomes</a:t>
            </a:r>
            <a:endParaRPr lang="en-US" sz="44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7DB18-C8FD-C12C-3E47-9D760FCF633C}"/>
              </a:ext>
            </a:extLst>
          </p:cNvPr>
          <p:cNvSpPr txBox="1"/>
          <p:nvPr/>
        </p:nvSpPr>
        <p:spPr>
          <a:xfrm>
            <a:off x="761999" y="1392773"/>
            <a:ext cx="13495867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Assessment Details (both CIE and SEE)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weightage of Continuous Internal Evaluation (CIE) is 50% and for Semester End Exam (SEE) is 50%. The minimum passing mark for the CIE is 40% of the maximum marks (20 marks out of 50) and for the SEE minimum passing mark is 35% of the maximum marks (18 out of 50 marks). The student is declared as a pass in the course if he/she secures a minimum of 40% (40 marks out of 100) in the sum total of the CIE (Continuous Internal Evaluation) and SEE (Semester End Examination) taken together</a:t>
            </a:r>
          </a:p>
          <a:p>
            <a:pPr>
              <a:lnSpc>
                <a:spcPct val="150000"/>
              </a:lnSpc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Continuous internal Examination (CIE)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For the Assignment component of the CIE, there are 25 marks and for the Internal Assessment Test component, there are 25 marks.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The first test will be administered after 40-50% of the syllabus has been covered, and the second test will be administered after 85-90% of the syllabus has been covered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Any two assignment methods mentioned in the 22OB2.4, if an assignment is project-based then only one assignment for the course shall be planned. The teacher should not conduct two assignments at the end of the semester if two assignments are planned.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For the course, CIE marks will be based on a scaled-down sum of two tests and other methods of assessment.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sum of two tests, two assignments, will be out of 100 marks and will be scaled down to 50 marks</a:t>
            </a:r>
            <a:endParaRPr lang="en-I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137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B9F2E3E-0108-A954-CB74-DD779B713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EF0E3C9-79CC-51EF-26E7-00D462DCE98B}"/>
              </a:ext>
            </a:extLst>
          </p:cNvPr>
          <p:cNvSpPr/>
          <p:nvPr/>
        </p:nvSpPr>
        <p:spPr>
          <a:xfrm>
            <a:off x="641390" y="5444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IN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Semester End Examinations (SEE) </a:t>
            </a: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Evaluation</a:t>
            </a:r>
            <a:endParaRPr lang="en-US" sz="44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52E026-73C1-C73B-2795-29A2DAC8714F}"/>
              </a:ext>
            </a:extLst>
          </p:cNvPr>
          <p:cNvSpPr txBox="1"/>
          <p:nvPr/>
        </p:nvSpPr>
        <p:spPr>
          <a:xfrm>
            <a:off x="761999" y="1392773"/>
            <a:ext cx="13495867" cy="128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SEE paper shall be set for 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50 questions,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each of the 01 marks.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The pattern of the question paper is MCQ (multiple choice questions).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The time allotted for SEE is 01 hour.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The student has to secure a minimum of 35% of the maximum marks meant for SEE. 	</a:t>
            </a:r>
          </a:p>
        </p:txBody>
      </p:sp>
    </p:spTree>
    <p:extLst>
      <p:ext uri="{BB962C8B-B14F-4D97-AF65-F5344CB8AC3E}">
        <p14:creationId xmlns:p14="http://schemas.microsoft.com/office/powerpoint/2010/main" val="3737057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B5E3EDC-0200-B40F-8C9D-AEF21C62C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F4ED9E8-04B2-EB93-D731-053559F131B5}"/>
              </a:ext>
            </a:extLst>
          </p:cNvPr>
          <p:cNvSpPr/>
          <p:nvPr/>
        </p:nvSpPr>
        <p:spPr>
          <a:xfrm>
            <a:off x="641390" y="5444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IN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Books for READING: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2655CE-3EA2-F081-3649-8D813E98A678}"/>
              </a:ext>
            </a:extLst>
          </p:cNvPr>
          <p:cNvSpPr txBox="1"/>
          <p:nvPr/>
        </p:nvSpPr>
        <p:spPr>
          <a:xfrm>
            <a:off x="761999" y="1392773"/>
            <a:ext cx="13495867" cy="3435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Text Book and Teachers Manual </a:t>
            </a:r>
          </a:p>
          <a:p>
            <a:pPr>
              <a:lnSpc>
                <a:spcPct val="2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a. The Textbook A Foundation Course in Human Values and Professional Ethics, R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Gaur, R Asthana, G P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Bagaria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2nd Revised Edition, Excel Books, New Delhi, 2019. ISBN 978-93-87034- 47-1 </a:t>
            </a:r>
          </a:p>
          <a:p>
            <a:pPr>
              <a:lnSpc>
                <a:spcPct val="2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b. The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Teacher‟s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Manual for A Foundation Course in Human Values and Professional Ethics, R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Gaur, R Asthana, G </a:t>
            </a:r>
          </a:p>
          <a:p>
            <a:pPr>
              <a:lnSpc>
                <a:spcPct val="250000"/>
              </a:lnSpc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44205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Course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1642" y="3576042"/>
            <a:ext cx="12727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Values &amp; Skills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Appreciate essential complementarity.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40221" y="3576042"/>
            <a:ext cx="17347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Holistic Perspective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Towards life, profession, happiness.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52235" y="5274231"/>
            <a:ext cx="16621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Ethical Conduct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Trustful, fulfilling human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4332"/>
            <a:ext cx="65064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Teaching-Learning Process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3327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Explorational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51748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Systematic study of human existence.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23327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Innovative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517481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theoretical and applied skills.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23327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Real-Life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51748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real-life examples.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95686" y="194022"/>
            <a:ext cx="71504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Harmony in the Human Being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63123" y="3352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Self &amp; Body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963123" y="3933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Co-existence of self and body.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942527" y="64355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Needs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942527" y="70167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Distinguish needs of self and body.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627188" y="3230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Self-Regulation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627188" y="381179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Programme to ensure self-regulation.</a:t>
            </a:r>
            <a:endParaRPr lang="en-US" sz="175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9CEDAF-BCEE-5D38-2875-ED44F88DA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5" r="24652"/>
          <a:stretch/>
        </p:blipFill>
        <p:spPr bwMode="auto">
          <a:xfrm>
            <a:off x="4758334" y="1370598"/>
            <a:ext cx="4876206" cy="482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6995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Harmony in Family &amp; Society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Family Unit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Basic unit of human interaction.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Trust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Foundational value in relationship.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Justice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Human-to-human relationship.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1414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Harmony in Nature/Existence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5187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Interconnectedness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86475" y="4469130"/>
            <a:ext cx="1060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597628" y="3292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Self-Regulation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830502" y="3451146"/>
            <a:ext cx="14454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597628" y="5745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Mutual Fulfilment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833479" y="5487114"/>
            <a:ext cx="1384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Professional Ethics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Human Values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Natural acceptance of human values.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Humanistic Education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Basis for humanistic education.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Value-Based Life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Strategies for transition.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Course Outcomes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5242" y="3576042"/>
            <a:ext cx="12727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Awareness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More aware of self and surroundings.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3821" y="3576042"/>
            <a:ext cx="17347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Responsibility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981450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More responsible in life.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65835" y="5274231"/>
            <a:ext cx="16621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Critical Ability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Better critical ability.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5B8C230-424D-388B-D4C3-A1276E653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57C9D40-6359-BFB7-FFCB-FC8AD12A1012}"/>
              </a:ext>
            </a:extLst>
          </p:cNvPr>
          <p:cNvSpPr/>
          <p:nvPr/>
        </p:nvSpPr>
        <p:spPr>
          <a:xfrm>
            <a:off x="641389" y="544407"/>
            <a:ext cx="75712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Pedagogy</a:t>
            </a:r>
            <a:endParaRPr lang="en-US" sz="44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E4809E-1010-3153-B79C-B41993D3E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89" y="1599848"/>
            <a:ext cx="13232072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37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802</Words>
  <Application>Microsoft Office PowerPoint</Application>
  <PresentationFormat>Custom</PresentationFormat>
  <Paragraphs>107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Open Sans</vt:lpstr>
      <vt:lpstr>Arial</vt:lpstr>
      <vt:lpstr>Open Sans Medium</vt:lpstr>
      <vt:lpstr>Open Sans Bold</vt:lpstr>
      <vt:lpstr>Times New Roman</vt:lpstr>
      <vt:lpstr>Crimson Pro Bold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Hi</cp:lastModifiedBy>
  <cp:revision>12</cp:revision>
  <dcterms:created xsi:type="dcterms:W3CDTF">2025-02-10T12:27:11Z</dcterms:created>
  <dcterms:modified xsi:type="dcterms:W3CDTF">2025-02-10T12:40:52Z</dcterms:modified>
</cp:coreProperties>
</file>